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81" r:id="rId6"/>
    <p:sldId id="262" r:id="rId7"/>
    <p:sldId id="263" r:id="rId8"/>
    <p:sldId id="279" r:id="rId9"/>
    <p:sldId id="282" r:id="rId10"/>
    <p:sldId id="261" r:id="rId11"/>
    <p:sldId id="264" r:id="rId12"/>
    <p:sldId id="266" r:id="rId13"/>
    <p:sldId id="283" r:id="rId14"/>
    <p:sldId id="284" r:id="rId15"/>
    <p:sldId id="285" r:id="rId16"/>
    <p:sldId id="267" r:id="rId17"/>
    <p:sldId id="268" r:id="rId18"/>
    <p:sldId id="270" r:id="rId19"/>
    <p:sldId id="271" r:id="rId20"/>
    <p:sldId id="272" r:id="rId21"/>
    <p:sldId id="277" r:id="rId22"/>
    <p:sldId id="273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zid" initials="m" lastIdx="1" clrIdx="0">
    <p:extLst>
      <p:ext uri="{19B8F6BF-5375-455C-9EA6-DF929625EA0E}">
        <p15:presenceInfo xmlns:p15="http://schemas.microsoft.com/office/powerpoint/2012/main" userId="maz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0066"/>
    <a:srgbClr val="000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537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E3866-F175-4327-A170-25D6FFBF82EB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C63D5-C587-45BA-9A78-F34AA503D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C63D5-C587-45BA-9A78-F34AA503D6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67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C63D5-C587-45BA-9A78-F34AA503D6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23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C63D5-C587-45BA-9A78-F34AA503D6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72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4543-0D2C-461F-8948-F4C19A61170A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A3C1-CF8A-496A-A7EB-B6B53FB28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2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4543-0D2C-461F-8948-F4C19A61170A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A3C1-CF8A-496A-A7EB-B6B53FB28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1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4543-0D2C-461F-8948-F4C19A61170A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A3C1-CF8A-496A-A7EB-B6B53FB28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7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4543-0D2C-461F-8948-F4C19A61170A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A3C1-CF8A-496A-A7EB-B6B53FB28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0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4543-0D2C-461F-8948-F4C19A61170A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A3C1-CF8A-496A-A7EB-B6B53FB28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0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4543-0D2C-461F-8948-F4C19A61170A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A3C1-CF8A-496A-A7EB-B6B53FB28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0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4543-0D2C-461F-8948-F4C19A61170A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A3C1-CF8A-496A-A7EB-B6B53FB28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9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4543-0D2C-461F-8948-F4C19A61170A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A3C1-CF8A-496A-A7EB-B6B53FB28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7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4543-0D2C-461F-8948-F4C19A61170A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A3C1-CF8A-496A-A7EB-B6B53FB28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9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4543-0D2C-461F-8948-F4C19A61170A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A3C1-CF8A-496A-A7EB-B6B53FB28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4543-0D2C-461F-8948-F4C19A61170A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A3C1-CF8A-496A-A7EB-B6B53FB28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7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84543-0D2C-461F-8948-F4C19A61170A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5A3C1-CF8A-496A-A7EB-B6B53FB28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0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7296"/>
            <a:ext cx="12191999" cy="1455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654"/>
            <a:ext cx="12191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9600" b="1" cap="none" spc="0" dirty="0" smtClean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স্বাগতম</a:t>
            </a:r>
            <a:endParaRPr lang="en-US" sz="96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1" y="1458966"/>
            <a:ext cx="11914495" cy="529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30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3234519" y="127923"/>
            <a:ext cx="5076968" cy="1274518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আলোচনা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8850368" y="1657540"/>
            <a:ext cx="1079500" cy="6731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দৈর্ঘ্য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9816244" y="5349590"/>
            <a:ext cx="762000" cy="1003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BD" dirty="0" smtClean="0"/>
              <a:t>প্রস্থ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6232392"/>
            <a:ext cx="1019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বাগানের দৈর্ঘ্য ৪০মিটার ও প্রস্থ ৩০মিটার এর ক্ষেত্রফল নির্ণয়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99174" y="2265192"/>
            <a:ext cx="7939206" cy="4004745"/>
            <a:chOff x="1625600" y="1231900"/>
            <a:chExt cx="7607300" cy="3962400"/>
          </a:xfrm>
        </p:grpSpPr>
        <p:sp>
          <p:nvSpPr>
            <p:cNvPr id="2" name="Rectangle 1"/>
            <p:cNvSpPr/>
            <p:nvPr/>
          </p:nvSpPr>
          <p:spPr>
            <a:xfrm>
              <a:off x="1625600" y="1231900"/>
              <a:ext cx="7607300" cy="39624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282700"/>
              <a:ext cx="7518400" cy="38354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864102" y="2468638"/>
            <a:ext cx="289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৪০মিটার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9002332" y="3345098"/>
            <a:ext cx="738664" cy="19685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bn-BD" sz="3600" dirty="0" smtClean="0"/>
              <a:t>৩০মিটার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5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99929" y="0"/>
            <a:ext cx="8878956" cy="1775791"/>
          </a:xfrm>
          <a:prstGeom prst="ellipse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4499" y="1677115"/>
                <a:ext cx="11251631" cy="4678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</a:t>
                </a:r>
              </a:p>
              <a:p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 ক্ষেত্রের ক্ষেত্রফলের পরিমাপ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দৈর্ঘ্যের পরিমাপ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প্রস্থের পরিমাপ</a:t>
                </a:r>
              </a:p>
              <a:p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এখানে,বাগানের দৈর্ঘ্য=৪০মিটার</a:t>
                </a:r>
              </a:p>
              <a:p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 বাগানের প্রস্থ=৩০মিটার</a:t>
                </a:r>
              </a:p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বাগানের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ক্ষেত্রফল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=(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৪০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৩০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মিটার </a:t>
                </a:r>
                <a:endPara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=১২০০ বর্গ মিটার</a:t>
                </a:r>
              </a:p>
              <a:p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 বাগানের ক্ষেত্রফল =১২০০ 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মিটার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99" y="1677115"/>
                <a:ext cx="11251631" cy="4678204"/>
              </a:xfrm>
              <a:prstGeom prst="rect">
                <a:avLst/>
              </a:prstGeom>
              <a:blipFill rotWithShape="0">
                <a:blip r:embed="rId2"/>
                <a:stretch>
                  <a:fillRect l="-1950" t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565111" y="225284"/>
            <a:ext cx="4439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সমাধান</a:t>
            </a:r>
            <a:endParaRPr lang="en-US" sz="7200" b="1" u="sng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991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352283" y="-33110"/>
            <a:ext cx="8635780" cy="12982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81082" y="-65824"/>
            <a:ext cx="5112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293" y="1725583"/>
            <a:ext cx="7684434" cy="4082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60909" y="3081380"/>
            <a:ext cx="677108" cy="242553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bn-BD" sz="3200" dirty="0" smtClean="0"/>
              <a:t>২০ মিটার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5535" y="6085165"/>
            <a:ext cx="7650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 ও প্রস্থ কত?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4609" y="1182183"/>
            <a:ext cx="2456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 মিটার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1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5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9928" y="573206"/>
            <a:ext cx="534992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tx1"/>
                </a:solidFill>
              </a:rPr>
              <a:t>সমাধান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836110" y="2756848"/>
            <a:ext cx="66937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 মাঠের দৈর্ঘ্য=৩০ মিটার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আয়তাকার মাঠের প্রস্থ=২০ মিটার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0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955" y="395785"/>
            <a:ext cx="11368585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63" y="2115403"/>
            <a:ext cx="8106770" cy="4114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3564" y="1473124"/>
            <a:ext cx="2006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৩৫ মিটার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31356" y="3258402"/>
            <a:ext cx="738664" cy="18288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২৬ মিটার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1063" y="6305939"/>
            <a:ext cx="8106770" cy="443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অনুসারে বাগানের ক্ষেত্রফল নির্ণয় কর।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78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967" y="177419"/>
            <a:ext cx="10986447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55590" y="1583138"/>
                <a:ext cx="10035654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আছে,</a:t>
                </a:r>
              </a:p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বাগানের দৈর্ঘ্য=৩৫ মিটার</a:t>
                </a:r>
              </a:p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 বাগানের প্রস্থ=২৬ মিটার</a:t>
                </a:r>
              </a:p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</a:t>
                </a:r>
              </a:p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আয়তার ক্ষেত্রের ক্ষেত্রফল=দৈর্ঘ্যের পরিমাপ</a:t>
                </a:r>
                <a14:m>
                  <m:oMath xmlns:m="http://schemas.openxmlformats.org/officeDocument/2006/math">
                    <m:r>
                      <a:rPr lang="bn-BD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BD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প্রস্থের</m:t>
                    </m:r>
                    <m:r>
                      <a:rPr lang="bn-BD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পরিমাপ</m:t>
                    </m:r>
                  </m:oMath>
                </a14:m>
                <a:endParaRPr lang="bn-BD" sz="3600" b="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bn-BD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বাগানের</m:t>
                    </m:r>
                    <m:r>
                      <a:rPr lang="bn-BD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ক্ষেত্রফল</m:t>
                    </m:r>
                    <m:r>
                      <a:rPr lang="bn-BD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=(</m:t>
                    </m:r>
                    <m:r>
                      <a:rPr lang="bn-BD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৩৫</m:t>
                    </m:r>
                    <m:r>
                      <a:rPr lang="bn-BD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২৬)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মিটার</a:t>
                </a:r>
              </a:p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=৯১০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</a:p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 </a:t>
                </a:r>
                <a14:m>
                  <m:oMath xmlns:m="http://schemas.openxmlformats.org/officeDocument/2006/math">
                    <m:r>
                      <a:rPr lang="bn-BD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ক্ষেত্রফল</m:t>
                    </m:r>
                  </m:oMath>
                </a14:m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৯১০ বর্গ মিটার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590" y="1583138"/>
                <a:ext cx="10035654" cy="4524315"/>
              </a:xfrm>
              <a:prstGeom prst="rect">
                <a:avLst/>
              </a:prstGeom>
              <a:blipFill rotWithShape="0">
                <a:blip r:embed="rId2"/>
                <a:stretch>
                  <a:fillRect l="-1883" t="-2156" b="-4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2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3132281" y="8716"/>
            <a:ext cx="5670525" cy="1355016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29" y="2440118"/>
            <a:ext cx="6517095" cy="35329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09480" y="2088106"/>
            <a:ext cx="7201117" cy="42778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14423" y="2440119"/>
            <a:ext cx="2176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৪০ মিটার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722032" y="2570434"/>
            <a:ext cx="677108" cy="191895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bn-BD" sz="3200" dirty="0" smtClean="0"/>
              <a:t>৩০ মিটার</a:t>
            </a:r>
            <a:endParaRPr lang="en-US" sz="3200" dirty="0"/>
          </a:p>
        </p:txBody>
      </p:sp>
      <p:sp>
        <p:nvSpPr>
          <p:cNvPr id="10" name="Right Arrow 9"/>
          <p:cNvSpPr/>
          <p:nvPr/>
        </p:nvSpPr>
        <p:spPr>
          <a:xfrm>
            <a:off x="8265608" y="5973041"/>
            <a:ext cx="737318" cy="366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রাস্তা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1788139" y="5594109"/>
            <a:ext cx="444324" cy="7219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BD" dirty="0" smtClean="0"/>
              <a:t>রাস্তা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14864" y="2660586"/>
            <a:ext cx="461665" cy="18288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bn-BD" dirty="0" smtClean="0"/>
              <a:t>৪ মিটার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23515" y="5987110"/>
            <a:ext cx="229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৪ মিটার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31642" y="6219247"/>
            <a:ext cx="6136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রাস্তার ক্ষেত্রফল নির্ণয়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2282" y="171544"/>
            <a:ext cx="5670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পাঠ আলোচনা</a:t>
            </a:r>
            <a:endParaRPr lang="en-US" sz="72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5699" y="4947778"/>
            <a:ext cx="97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0093006" y="5773003"/>
            <a:ext cx="667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47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9" grpId="0"/>
      <p:bldP spid="10" grpId="0" animBg="1"/>
      <p:bldP spid="11" grpId="0" animBg="1"/>
      <p:bldP spid="13" grpId="0"/>
      <p:bldP spid="14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3084394" y="107585"/>
            <a:ext cx="4831307" cy="118289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59865" y="107585"/>
            <a:ext cx="5937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u="sng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সমাধান</a:t>
            </a:r>
            <a:endParaRPr lang="en-US" sz="7200" b="1" u="sng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093" y="1164134"/>
            <a:ext cx="938869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=(৪০× ৩০)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=১২০০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 সহ আয়তাকার বাগানের দৈর্ঘ্য=(৪০+৪×২)মিটার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=৪৮ মিটার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রাস্তা সহ আয়তাকার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বাগানের প্রস্থ   =(৩০+৪×২) মিটার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=৩৮মিটার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রাস্তা সহ আয়তাকার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৪৮×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৩৮)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=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১৮২৪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=(১৮২৪-১২০০)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=6২৪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রাস্তার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5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05319" y="1159102"/>
            <a:ext cx="7084342" cy="3606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945" y="1445946"/>
            <a:ext cx="6393168" cy="29843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9558" y="-50076"/>
            <a:ext cx="10904561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দলীয় কাজ</a:t>
            </a:r>
            <a:endParaRPr lang="en-US" sz="7200" b="1" u="sng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8969" y="875763"/>
            <a:ext cx="288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৫৬ মিটার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332785" y="2189408"/>
            <a:ext cx="461665" cy="257577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bn-BD" dirty="0" smtClean="0"/>
              <a:t>৪৬ মিটার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07280" y="2987898"/>
            <a:ext cx="461665" cy="144243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bn-BD" dirty="0" smtClean="0"/>
              <a:t>৪ মিটার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60642" y="4485876"/>
            <a:ext cx="203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৪মিটার</a:t>
            </a:r>
            <a:endParaRPr lang="en-US" dirty="0"/>
          </a:p>
        </p:txBody>
      </p:sp>
      <p:sp>
        <p:nvSpPr>
          <p:cNvPr id="10" name="Left-Right Arrow 9"/>
          <p:cNvSpPr/>
          <p:nvPr/>
        </p:nvSpPr>
        <p:spPr>
          <a:xfrm>
            <a:off x="2358864" y="1093659"/>
            <a:ext cx="1298735" cy="424353"/>
          </a:xfrm>
          <a:prstGeom prst="leftRightArrow">
            <a:avLst>
              <a:gd name="adj1" fmla="val 69297"/>
              <a:gd name="adj2" fmla="val 10467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রাস্তা</a:t>
            </a:r>
            <a:endParaRPr lang="en-US" dirty="0"/>
          </a:p>
        </p:txBody>
      </p:sp>
      <p:sp>
        <p:nvSpPr>
          <p:cNvPr id="12" name="Up-Down Arrow 11"/>
          <p:cNvSpPr/>
          <p:nvPr/>
        </p:nvSpPr>
        <p:spPr>
          <a:xfrm>
            <a:off x="8998764" y="3738380"/>
            <a:ext cx="426975" cy="978795"/>
          </a:xfrm>
          <a:prstGeom prst="upDownArrow">
            <a:avLst>
              <a:gd name="adj1" fmla="val 50000"/>
              <a:gd name="adj2" fmla="val 9475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BD" dirty="0" smtClean="0"/>
              <a:t>রাস্তা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17956" y="5755945"/>
            <a:ext cx="8695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আলোকে রাস্তার ক্ষেত্রফল কত নির্ণয় কর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2668945" y="24915"/>
            <a:ext cx="6153083" cy="799197"/>
          </a:xfrm>
          <a:prstGeom prst="snip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9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/>
      <p:bldP spid="9" grpId="0"/>
      <p:bldP spid="10" grpId="0" animBg="1"/>
      <p:bldP spid="12" grpId="0" animBg="1"/>
      <p:bldP spid="13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7719" y="0"/>
            <a:ext cx="262037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7200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035" y="1200329"/>
            <a:ext cx="1166191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রাস্তা সহ আয়তাকার চা বাগানের ক্ষেত্রফল=৫৬× ৪৬)বর্গ মিটার</a:t>
            </a:r>
          </a:p>
          <a:p>
            <a:pPr algn="ctr"/>
            <a:r>
              <a:rPr lang="bn-BD" sz="3200" dirty="0"/>
              <a:t> </a:t>
            </a:r>
            <a:r>
              <a:rPr lang="bn-BD" sz="3200" dirty="0" smtClean="0"/>
              <a:t>                                               =২৫৭৬</a:t>
            </a:r>
            <a:r>
              <a:rPr lang="bn-BD" sz="3200" dirty="0"/>
              <a:t>বর্গ </a:t>
            </a:r>
            <a:r>
              <a:rPr lang="bn-BD" sz="3200" dirty="0" smtClean="0"/>
              <a:t>মিটার</a:t>
            </a:r>
          </a:p>
          <a:p>
            <a:pPr algn="ctr"/>
            <a:r>
              <a:rPr lang="bn-BD" sz="3200" dirty="0" smtClean="0"/>
              <a:t> </a:t>
            </a:r>
            <a:r>
              <a:rPr lang="bn-BD" sz="3200" dirty="0"/>
              <a:t>আয়তাকার চা </a:t>
            </a:r>
            <a:r>
              <a:rPr lang="bn-BD" sz="3200" dirty="0" smtClean="0"/>
              <a:t>বাগানের দৈর্ঘ্য=(৫৬-৪×২) </a:t>
            </a:r>
            <a:r>
              <a:rPr lang="bn-BD" sz="3200" dirty="0"/>
              <a:t>মিটার</a:t>
            </a:r>
            <a:endParaRPr lang="bn-BD" sz="3200" dirty="0" smtClean="0"/>
          </a:p>
          <a:p>
            <a:pPr algn="ctr"/>
            <a:r>
              <a:rPr lang="bn-BD" sz="3200" dirty="0"/>
              <a:t> </a:t>
            </a:r>
            <a:r>
              <a:rPr lang="bn-BD" sz="3200" dirty="0" smtClean="0"/>
              <a:t>                                 =৪৮</a:t>
            </a:r>
            <a:r>
              <a:rPr lang="bn-BD" sz="3200" dirty="0"/>
              <a:t> মিটার</a:t>
            </a:r>
            <a:endParaRPr lang="bn-BD" sz="3200" dirty="0" smtClean="0"/>
          </a:p>
          <a:p>
            <a:pPr algn="ctr"/>
            <a:r>
              <a:rPr lang="bn-BD" sz="3200" dirty="0" smtClean="0"/>
              <a:t> </a:t>
            </a:r>
            <a:r>
              <a:rPr lang="bn-BD" sz="3200" dirty="0"/>
              <a:t>আয়তাকার চা </a:t>
            </a:r>
            <a:r>
              <a:rPr lang="bn-BD" sz="3200" dirty="0" smtClean="0"/>
              <a:t>বাগানের প্রস্থ=(৪৬-৪×২)</a:t>
            </a:r>
            <a:r>
              <a:rPr lang="bn-BD" sz="3200" dirty="0"/>
              <a:t> মিটার</a:t>
            </a:r>
            <a:endParaRPr lang="bn-BD" sz="3200" dirty="0" smtClean="0"/>
          </a:p>
          <a:p>
            <a:pPr algn="ctr"/>
            <a:r>
              <a:rPr lang="bn-BD" sz="3200" dirty="0"/>
              <a:t> </a:t>
            </a:r>
            <a:r>
              <a:rPr lang="bn-BD" sz="3200" dirty="0" smtClean="0"/>
              <a:t>                               =৩৮</a:t>
            </a:r>
            <a:r>
              <a:rPr lang="bn-BD" sz="3200" dirty="0"/>
              <a:t> মিটার</a:t>
            </a:r>
            <a:endParaRPr lang="bn-BD" sz="3200" dirty="0" smtClean="0"/>
          </a:p>
          <a:p>
            <a:pPr algn="ctr"/>
            <a:r>
              <a:rPr lang="bn-BD" sz="3200" dirty="0" smtClean="0"/>
              <a:t> </a:t>
            </a:r>
            <a:r>
              <a:rPr lang="bn-BD" sz="3200" dirty="0"/>
              <a:t>আয়তাকার চা </a:t>
            </a:r>
            <a:r>
              <a:rPr lang="bn-BD" sz="3200" dirty="0" smtClean="0"/>
              <a:t>বাগানের ক্ষেত্রফল=(</a:t>
            </a:r>
            <a:r>
              <a:rPr lang="bn-BD" sz="3200" dirty="0"/>
              <a:t>৪৮× </a:t>
            </a:r>
            <a:r>
              <a:rPr lang="bn-BD" sz="3200" dirty="0" smtClean="0"/>
              <a:t>৩৮)</a:t>
            </a:r>
            <a:r>
              <a:rPr lang="bn-BD" sz="3200" dirty="0"/>
              <a:t> বর্গ </a:t>
            </a:r>
            <a:r>
              <a:rPr lang="bn-BD" sz="3200" dirty="0" smtClean="0"/>
              <a:t>মিটার</a:t>
            </a:r>
          </a:p>
          <a:p>
            <a:pPr algn="ctr"/>
            <a:r>
              <a:rPr lang="bn-BD" sz="3200" dirty="0"/>
              <a:t> </a:t>
            </a:r>
            <a:r>
              <a:rPr lang="bn-BD" sz="3200" dirty="0" smtClean="0"/>
              <a:t>                                     =১৮২৪</a:t>
            </a:r>
            <a:r>
              <a:rPr lang="bn-BD" sz="3200" dirty="0"/>
              <a:t>বর্গ মিটার</a:t>
            </a:r>
            <a:endParaRPr lang="bn-BD" sz="3200" dirty="0" smtClean="0"/>
          </a:p>
          <a:p>
            <a:pPr algn="ctr"/>
            <a:r>
              <a:rPr lang="bn-BD" sz="3200" dirty="0" smtClean="0"/>
              <a:t>রাস্তার ক্ষেত্রফল=(২৫৭৬-১৮২৪)</a:t>
            </a:r>
            <a:r>
              <a:rPr lang="bn-BD" sz="3200" dirty="0"/>
              <a:t> বর্গ মিটার</a:t>
            </a:r>
            <a:endParaRPr lang="bn-BD" sz="3200" dirty="0" smtClean="0"/>
          </a:p>
          <a:p>
            <a:pPr algn="ctr"/>
            <a:r>
              <a:rPr lang="bn-BD" sz="3200" dirty="0" smtClean="0"/>
              <a:t>                  =৭৫২বর্গ মিটার</a:t>
            </a:r>
          </a:p>
          <a:p>
            <a:pPr algn="ctr"/>
            <a:r>
              <a:rPr lang="bn-BD" sz="3200" dirty="0"/>
              <a:t>রাস্তার </a:t>
            </a:r>
            <a:r>
              <a:rPr lang="bn-BD" sz="3200" dirty="0" smtClean="0"/>
              <a:t>ক্ষেত্রফল=</a:t>
            </a:r>
            <a:r>
              <a:rPr lang="bn-BD" sz="3200" dirty="0"/>
              <a:t>৭৫২বর্গ মিটার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95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5142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315" y="2647666"/>
            <a:ext cx="7328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সিনিয়র সহকারী শিক্ষক(বিএসসি গণিত)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624" y="3319987"/>
            <a:ext cx="6387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ইসলামপুর আলহাজ্জ শঃ ও শঃ বালিকা দাখিল মাদ্রাসা।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215" y="4635015"/>
            <a:ext cx="6277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নন্দিগ্রাম,বগুড়া।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728" y="5459104"/>
            <a:ext cx="5513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মোবাইল নং-০১৭১৭৫৪৭৯২২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615" y="6196084"/>
            <a:ext cx="569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ইমেইল নং-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anmnazmussadat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1977@gmail.com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514" y="1949147"/>
            <a:ext cx="2902386" cy="31501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533559" y="6202964"/>
            <a:ext cx="468573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 smtClean="0">
                <a:ln/>
              </a:rPr>
              <a:t>CPD For ICT -28/05/2016      -    10/06/2016</a:t>
            </a:r>
            <a:endParaRPr lang="en-US" b="1" dirty="0">
              <a:ln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017" y="1636790"/>
            <a:ext cx="4875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আ.ন.ম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নাজমুস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সাদাত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670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653047" y="167425"/>
            <a:ext cx="7070501" cy="11702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71233" y="137329"/>
            <a:ext cx="5177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061" y="2735957"/>
            <a:ext cx="103674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3600" b="1" dirty="0"/>
              <a:t> </a:t>
            </a:r>
            <a:r>
              <a:rPr lang="bn-BD" sz="2800" dirty="0"/>
              <a:t>আয়তাকার ক্ষেত্রের </a:t>
            </a:r>
            <a:r>
              <a:rPr lang="bn-BD" sz="2800" dirty="0" smtClean="0"/>
              <a:t>ক্ষেত্রফল নির্ণয়ের  সূত্র কোনটি?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ক)দৈর্ঘ্য +প্রস্থ খ)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দৈর্ঘ্য </a:t>
            </a:r>
            <a:r>
              <a:rPr lang="bn-BD" sz="3600" dirty="0"/>
              <a:t>×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  গ)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দৈর্ঘ্য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 ঘ)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দৈর্ঘ্য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÷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২।একটি বাগানের দৈর্ঘ্য২৫মিটার ওপ্রস্থ ১৮মিটার হলে ক্ষেত্রফল কত?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ক)৪৫০ বর্গ মিটার খ)৫৪০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বর্গ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 গ)৩৫০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বর্গ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 ঘ)৪৫৮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বর্গ মিটার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3600" b="1" dirty="0">
                <a:latin typeface="AbaniNornal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AbaniNornal" pitchFamily="2" charset="0"/>
                <a:cs typeface="NikoshBAN" panose="02000000000000000000" pitchFamily="2" charset="0"/>
              </a:rPr>
              <a:t>একটি </a:t>
            </a:r>
            <a:r>
              <a:rPr lang="bn-BD" sz="3600" dirty="0" smtClean="0">
                <a:latin typeface="AbaniNornal" pitchFamily="2" charset="0"/>
                <a:cs typeface="NikoshBAN" panose="02000000000000000000" pitchFamily="2" charset="0"/>
              </a:rPr>
              <a:t>মাঠের ক্ষেত্রফল৪৭৫ বর্গ মিটার ও দৈর্ঘ্য২৫মিটার ।মাঠটির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 কত মিটার?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2306468" y="3548416"/>
            <a:ext cx="464024" cy="341194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206061" y="4721116"/>
            <a:ext cx="450376" cy="382137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1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21121" y="0"/>
            <a:ext cx="3698545" cy="1347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21239" y="-38636"/>
            <a:ext cx="2575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72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1977" y="1481862"/>
            <a:ext cx="106914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dirty="0" smtClean="0"/>
          </a:p>
          <a:p>
            <a:r>
              <a:rPr lang="bn-BD" sz="3600" dirty="0" smtClean="0"/>
              <a:t>৩।সমাধান,</a:t>
            </a:r>
          </a:p>
          <a:p>
            <a:r>
              <a:rPr lang="bn-BD" sz="3600" dirty="0" smtClean="0"/>
              <a:t>দেওয়া আছে,মাঠের ক্ষেত্রফল=৪৭৫বর্গ মিটার</a:t>
            </a:r>
          </a:p>
          <a:p>
            <a:r>
              <a:rPr lang="bn-BD" sz="3600" dirty="0" smtClean="0"/>
              <a:t>ও মাঠের দৈর্ঘ্য=২৫ মিটার</a:t>
            </a:r>
          </a:p>
          <a:p>
            <a:r>
              <a:rPr lang="bn-BD" sz="3600" dirty="0" smtClean="0"/>
              <a:t>মাঠের প্রস্থ=(৪৭৫÷ ২৫) মিটার</a:t>
            </a:r>
          </a:p>
          <a:p>
            <a:r>
              <a:rPr lang="bn-BD" sz="3600" dirty="0"/>
              <a:t> </a:t>
            </a:r>
            <a:r>
              <a:rPr lang="bn-BD" sz="3600" dirty="0" smtClean="0"/>
              <a:t>           =১৯ মিটার</a:t>
            </a:r>
          </a:p>
          <a:p>
            <a:r>
              <a:rPr lang="bn-BD" sz="3600" dirty="0"/>
              <a:t>মাঠের </a:t>
            </a:r>
            <a:r>
              <a:rPr lang="bn-BD" sz="3600" dirty="0" smtClean="0"/>
              <a:t>প্রস্থ</a:t>
            </a:r>
            <a:r>
              <a:rPr lang="bn-BD" sz="3600" dirty="0"/>
              <a:t>= ১৯ মিটার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537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2"/>
          <p:cNvSpPr/>
          <p:nvPr/>
        </p:nvSpPr>
        <p:spPr>
          <a:xfrm>
            <a:off x="2995147" y="27968"/>
            <a:ext cx="4610636" cy="10978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95147" y="292331"/>
            <a:ext cx="4610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বাড়ির কাজ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887" y="2454434"/>
            <a:ext cx="6118177" cy="2916733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2221629" y="1901876"/>
            <a:ext cx="7042245" cy="4000916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2186855" y="3671502"/>
            <a:ext cx="1655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</a:rPr>
              <a:t>প্রস্থ ৩৬মিঃ</a:t>
            </a:r>
            <a:endParaRPr lang="en-US" sz="2400" b="1" dirty="0">
              <a:ln w="12700" cmpd="sng">
                <a:solidFill>
                  <a:schemeClr val="accent4"/>
                </a:solidFill>
                <a:prstDash val="solid"/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9960" y="2405894"/>
            <a:ext cx="2628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দৈর্ঘ্য৫৬মিঃ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1461" y="6013014"/>
            <a:ext cx="8339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চিত্রের আলোকে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612943" y="1965278"/>
            <a:ext cx="1151033" cy="4406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44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7 0.10069 C -0.2207 0.02755 -0.1638 -0.03218 -0.09401 -0.03218 L 0.19974 -0.03218 C 0.26953 -0.03218 0.32669 0.02755 0.32669 0.10069 L 0.32669 0.4037 C 0.32669 0.47708 0.26953 0.53958 0.19974 0.53958 L -0.09401 0.53958 C -0.1638 0.53958 -0.2207 0.47708 -0.2207 0.4037 L -0.2207 0.10069 Z " pathEditMode="relative" rAng="0" ptsTypes="AAAAAAAAA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70" y="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02298" y="0"/>
            <a:ext cx="319453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02298" y="0"/>
            <a:ext cx="3078051" cy="120032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625" y="2563296"/>
            <a:ext cx="7132205" cy="366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3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86603" y="397564"/>
            <a:ext cx="11464119" cy="2144019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11826" y="859808"/>
            <a:ext cx="4982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3140" y="3644345"/>
            <a:ext cx="3903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10734" y="3617845"/>
            <a:ext cx="45447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অধ্যায়ঃ</a:t>
            </a:r>
            <a:r>
              <a:rPr lang="en-US" sz="2800" dirty="0" smtClean="0"/>
              <a:t> </a:t>
            </a:r>
            <a:r>
              <a:rPr lang="bn-BD" sz="2800" dirty="0" smtClean="0"/>
              <a:t>তৃতীয়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 ক্ষেত্রের ক্ষেত্রফল নির্ণয়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83140" y="487818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৫০মিনি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92626" y="4988144"/>
            <a:ext cx="5404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তারিখঃ</a:t>
            </a:r>
            <a:r>
              <a:rPr lang="en-US" sz="2800" dirty="0" smtClean="0"/>
              <a:t> </a:t>
            </a:r>
            <a:r>
              <a:rPr lang="bn-BD" sz="2800" dirty="0" smtClean="0"/>
              <a:t>০৮/০৬/২০১৬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6142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ular Callout 6"/>
          <p:cNvSpPr/>
          <p:nvPr/>
        </p:nvSpPr>
        <p:spPr>
          <a:xfrm rot="8879338">
            <a:off x="8502555" y="3575372"/>
            <a:ext cx="3029045" cy="749651"/>
          </a:xfrm>
          <a:prstGeom prst="wedgeRectCallout">
            <a:avLst>
              <a:gd name="adj1" fmla="val -23536"/>
              <a:gd name="adj2" fmla="val 119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1" y="35130"/>
            <a:ext cx="5650773" cy="2647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78" y="3389179"/>
            <a:ext cx="6197884" cy="2654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7600" y="6146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চিত্রে কী আকৃতির বস্তু দেখা যায়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675394">
            <a:off x="8683011" y="3725487"/>
            <a:ext cx="2509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077695"/>
              </p:ext>
            </p:extLst>
          </p:nvPr>
        </p:nvGraphicFramePr>
        <p:xfrm>
          <a:off x="9023451" y="1849664"/>
          <a:ext cx="1403439" cy="1184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23451" y="1849664"/>
                        <a:ext cx="1403439" cy="1184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832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6531" y="1310194"/>
            <a:ext cx="5568287" cy="201986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6531" y="1037239"/>
            <a:ext cx="5568287" cy="272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34818" y="1310194"/>
            <a:ext cx="272954" cy="20198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প্রস্থ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8511" y="873463"/>
            <a:ext cx="368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66284" y="3125343"/>
            <a:ext cx="477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911986" y="3179935"/>
            <a:ext cx="477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939281" y="873463"/>
            <a:ext cx="477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514301" y="5554640"/>
            <a:ext cx="6530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56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Punched Tape 11"/>
          <p:cNvSpPr/>
          <p:nvPr/>
        </p:nvSpPr>
        <p:spPr>
          <a:xfrm>
            <a:off x="163773" y="-244444"/>
            <a:ext cx="11764370" cy="2075886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95471" y="316015"/>
            <a:ext cx="7014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u="sng" dirty="0" smtClean="0"/>
              <a:t> পাঠ শিরোনাম</a:t>
            </a:r>
            <a:endParaRPr lang="en-US" sz="72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215289"/>
            <a:ext cx="12805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6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আয়তাকার ক্ষেত্রের ক্ষেত্রফল নির্ণয়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6081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9414" y="352536"/>
            <a:ext cx="5306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7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1327" y="1624084"/>
            <a:ext cx="7287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647" y="3765246"/>
            <a:ext cx="9370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ea typeface="Batang" panose="02030600000101010101" pitchFamily="18" charset="-127"/>
                <a:cs typeface="NikoshBAN" panose="02000000000000000000" pitchFamily="2" charset="0"/>
              </a:rPr>
              <a:t>আয়তাকার ক্ষেত্রের ক্ষেত্রফল নির্ণয় করতে পারবে</a:t>
            </a:r>
            <a:r>
              <a:rPr lang="en-US" sz="4000" dirty="0" smtClean="0">
                <a:latin typeface="NikoshBAN" panose="02000000000000000000" pitchFamily="2" charset="0"/>
                <a:ea typeface="Batang" panose="02030600000101010101" pitchFamily="18" charset="-127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ea typeface="Batang" panose="02030600000101010101" pitchFamily="18" charset="-127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3783" y="4640092"/>
            <a:ext cx="8789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 আকৃতির বস্তুর ভিতরের ও বাহিরের নিদ্দিষ্ট অংশের ক্ষেত্রফল নির্ণয় করতে পারবে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647" y="2767290"/>
            <a:ext cx="9112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 ক্ষেত্রের দৈর্ঘ্য,প্রস্থ বলতে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9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725" y="1922257"/>
            <a:ext cx="8191500" cy="4381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960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আলোচনা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3649" y="6264322"/>
            <a:ext cx="8980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 আয়তাকার বাগানের চিত্রটি লক্ষ কর।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0372298" y="1937982"/>
            <a:ext cx="518617" cy="4462818"/>
            <a:chOff x="10276762" y="1937982"/>
            <a:chExt cx="382137" cy="4339988"/>
          </a:xfrm>
        </p:grpSpPr>
        <p:sp>
          <p:nvSpPr>
            <p:cNvPr id="5" name="Rectangle 4"/>
            <p:cNvSpPr/>
            <p:nvPr/>
          </p:nvSpPr>
          <p:spPr>
            <a:xfrm>
              <a:off x="10276762" y="3739488"/>
              <a:ext cx="382137" cy="85980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প্রস্থ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10454185" y="1937982"/>
              <a:ext cx="1" cy="18015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5" idx="2"/>
            </p:cNvCxnSpPr>
            <p:nvPr/>
          </p:nvCxnSpPr>
          <p:spPr>
            <a:xfrm>
              <a:off x="10467831" y="4599297"/>
              <a:ext cx="13650" cy="16786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2221725" y="1460311"/>
            <a:ext cx="8246108" cy="395787"/>
            <a:chOff x="2221725" y="1460311"/>
            <a:chExt cx="8246108" cy="395787"/>
          </a:xfrm>
        </p:grpSpPr>
        <p:sp>
          <p:nvSpPr>
            <p:cNvPr id="3" name="Rectangle 2"/>
            <p:cNvSpPr/>
            <p:nvPr/>
          </p:nvSpPr>
          <p:spPr>
            <a:xfrm>
              <a:off x="5674474" y="1460311"/>
              <a:ext cx="900754" cy="3957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দৈর্ঘ্য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2221725" y="1820040"/>
              <a:ext cx="8246108" cy="3605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673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60059" y="2674967"/>
                <a:ext cx="1048148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 ক্ষেত্রের ক্ষেত্রফল নির্ণয়ঃ</a:t>
                </a:r>
              </a:p>
              <a:p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 ক্ষেত্রের 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ক্ষেত্রফল=দৈর্ঘ্যের পরিমাপ</a:t>
                </a:r>
                <a14:m>
                  <m:oMath xmlns:m="http://schemas.openxmlformats.org/officeDocument/2006/math">
                    <m:r>
                      <a:rPr lang="bn-BD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প্রস্থের পরিমাপ</a:t>
                </a:r>
              </a:p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আয়তাকার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বাগানের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ক্ষেত্রফল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বাগানের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দৈর্ঘ্য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বাগানের প্রস্থ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059" y="2674967"/>
                <a:ext cx="10481481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2035" t="-5346" r="-58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524232" y="0"/>
            <a:ext cx="443552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9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1883</TotalTime>
  <Words>566</Words>
  <Application>Microsoft Office PowerPoint</Application>
  <PresentationFormat>Widescreen</PresentationFormat>
  <Paragraphs>142</Paragraphs>
  <Slides>23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Batang</vt:lpstr>
      <vt:lpstr>AbaniNornal</vt:lpstr>
      <vt:lpstr>Arial</vt:lpstr>
      <vt:lpstr>Calibri</vt:lpstr>
      <vt:lpstr>Calibri Light</vt:lpstr>
      <vt:lpstr>Cambria Math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mazid</dc:creator>
  <cp:lastModifiedBy>mazid</cp:lastModifiedBy>
  <cp:revision>273</cp:revision>
  <dcterms:created xsi:type="dcterms:W3CDTF">2016-06-05T10:17:42Z</dcterms:created>
  <dcterms:modified xsi:type="dcterms:W3CDTF">2016-06-26T03:18:06Z</dcterms:modified>
</cp:coreProperties>
</file>